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20"/>
  </p:notesMasterIdLst>
  <p:sldIdLst>
    <p:sldId id="256" r:id="rId2"/>
    <p:sldId id="275" r:id="rId3"/>
    <p:sldId id="257" r:id="rId4"/>
    <p:sldId id="258" r:id="rId5"/>
    <p:sldId id="259" r:id="rId6"/>
    <p:sldId id="260" r:id="rId7"/>
    <p:sldId id="276" r:id="rId8"/>
    <p:sldId id="261" r:id="rId9"/>
    <p:sldId id="262" r:id="rId10"/>
    <p:sldId id="263" r:id="rId11"/>
    <p:sldId id="264" r:id="rId12"/>
    <p:sldId id="265" r:id="rId13"/>
    <p:sldId id="270" r:id="rId14"/>
    <p:sldId id="271" r:id="rId15"/>
    <p:sldId id="272" r:id="rId16"/>
    <p:sldId id="277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-6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542353-6CCB-492C-9015-6965C650891E}" type="datetime1">
              <a:rPr lang="nl-NL" altLang="en-US"/>
              <a:pPr/>
              <a:t>30-6-2017</a:t>
            </a:fld>
            <a:endParaRPr lang="nl-NL" alt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 smtClean="0"/>
              <a:t>Klik om de modelstijlen te bewerken</a:t>
            </a:r>
          </a:p>
          <a:p>
            <a:pPr lvl="1"/>
            <a:r>
              <a:rPr lang="nl-NL" altLang="en-US" smtClean="0"/>
              <a:t>Tweede niveau</a:t>
            </a:r>
          </a:p>
          <a:p>
            <a:pPr lvl="2"/>
            <a:r>
              <a:rPr lang="nl-NL" altLang="en-US" smtClean="0"/>
              <a:t>Derde niveau</a:t>
            </a:r>
          </a:p>
          <a:p>
            <a:pPr lvl="3"/>
            <a:r>
              <a:rPr lang="nl-NL" altLang="en-US" smtClean="0"/>
              <a:t>Vierde niveau</a:t>
            </a:r>
          </a:p>
          <a:p>
            <a:pPr lvl="4"/>
            <a:r>
              <a:rPr lang="nl-NL" altLang="en-US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9B08C4-E106-4A32-80EE-FB5030B5F722}" type="slidenum">
              <a:rPr lang="nl-NL" altLang="en-US"/>
              <a:pPr/>
              <a:t>‹nr.›</a:t>
            </a:fld>
            <a:endParaRPr lang="nl-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en-US" smtClean="0"/>
              <a:t>PP van Loes!!</a:t>
            </a:r>
          </a:p>
        </p:txBody>
      </p:sp>
      <p:sp>
        <p:nvSpPr>
          <p:cNvPr id="1741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CFF9DB-E9EB-4471-A7ED-E40BF20523C4}" type="slidenum">
              <a:rPr lang="nl-NL" altLang="en-US" sz="1200"/>
              <a:pPr eaLnBrk="1" hangingPunct="1"/>
              <a:t>3</a:t>
            </a:fld>
            <a:endParaRPr lang="nl-NL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39BC-25BE-43F9-AA2F-98627DF511A9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75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6B6E-F839-4576-9276-B6608C9F7E88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2475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517C-FC69-4535-9231-D2053EED6457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6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5466C-1B3B-469F-9231-084582BCF4EF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28572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4F7A-66B5-4CC8-8982-C911EDA491DC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31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458C-E3DF-48BE-81B8-E29ECA8BAFDE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992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4DE9F-1D69-4ED4-AD58-496F8BFECC6B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9939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74A9-D96D-4197-AC8B-8503D0150FF3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7874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7F87-5430-4046-9BAB-1E4AF886BE62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59714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62D6-4EB1-45BF-9DD6-3499AFAF6270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698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69575-ADB6-45A0-9608-39EB610BFE96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16C28C-9C39-4930-9948-7EC29D7A4CDA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tructivity.nl/films-abc.php?filmpje=Blaas%20spoelen&amp;code=Blaasspoele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combicare.nl/imgdl.aspx?type=productklein&amp;url=http://mediqdirect.beveronline.nl/afbeeldingen/14226383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ziekenverzorgende.nl/zv57/F-8710-Verblijfscatheter-vr.jp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beveronline.nl/webservice/bosman/afbeeldingen/tn/13608436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>
            <a:normAutofit/>
          </a:bodyPr>
          <a:lstStyle/>
          <a:p>
            <a:pPr eaLnBrk="1" hangingPunct="1"/>
            <a:r>
              <a:rPr lang="nl-NL" altLang="en-US" sz="3900" dirty="0" smtClean="0"/>
              <a:t>Zorg voor urineren</a:t>
            </a:r>
            <a:endParaRPr lang="nl-NL" altLang="en-US" sz="39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>
              <a:solidFill>
                <a:srgbClr val="898989"/>
              </a:solidFill>
            </a:endParaRPr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473" y="4697237"/>
            <a:ext cx="2631253" cy="198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Grootste complicatie:</a:t>
            </a:r>
            <a:br>
              <a:rPr lang="nl-NL" altLang="en-US" sz="3600" smtClean="0"/>
            </a:br>
            <a:r>
              <a:rPr lang="nl-NL" altLang="en-US" sz="3600" smtClean="0"/>
              <a:t>                         Bacteriuri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4389437"/>
          </a:xfrm>
        </p:spPr>
        <p:txBody>
          <a:bodyPr/>
          <a:lstStyle/>
          <a:p>
            <a:pPr eaLnBrk="1" hangingPunct="1"/>
            <a:r>
              <a:rPr lang="nl-NL" altLang="en-US" smtClean="0"/>
              <a:t>Opstijgende urineweginfectie</a:t>
            </a:r>
          </a:p>
          <a:p>
            <a:pPr eaLnBrk="1" hangingPunct="1"/>
            <a:r>
              <a:rPr lang="nl-NL" altLang="en-US" smtClean="0"/>
              <a:t>Opvangzak als infectiebron</a:t>
            </a:r>
          </a:p>
          <a:p>
            <a:pPr eaLnBrk="1" hangingPunct="1"/>
            <a:r>
              <a:rPr lang="nl-NL" altLang="en-US" smtClean="0"/>
              <a:t>Verschijnselen urineweginfectie?</a:t>
            </a:r>
          </a:p>
        </p:txBody>
      </p:sp>
      <p:sp>
        <p:nvSpPr>
          <p:cNvPr id="24580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Katheterzorg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en-US" smtClean="0"/>
              <a:t>Veel drinken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Dagelijkse verzorging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Observeren en alert zijn op infectie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Fixeren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Spoelen blaas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Verwisselen katheter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Methodisch handelen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mtClean="0"/>
              <a:t>Observeren/rapporteren</a:t>
            </a:r>
          </a:p>
        </p:txBody>
      </p:sp>
      <p:sp>
        <p:nvSpPr>
          <p:cNvPr id="25604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Complicaties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Verstopping</a:t>
            </a:r>
          </a:p>
          <a:p>
            <a:pPr eaLnBrk="1" hangingPunct="1"/>
            <a:r>
              <a:rPr lang="nl-NL" altLang="en-US" smtClean="0"/>
              <a:t>Lekkage</a:t>
            </a:r>
          </a:p>
          <a:p>
            <a:pPr eaLnBrk="1" hangingPunct="1"/>
            <a:r>
              <a:rPr lang="nl-NL" altLang="en-US" smtClean="0"/>
              <a:t>Hematurie: bloed in urine</a:t>
            </a:r>
          </a:p>
          <a:p>
            <a:pPr eaLnBrk="1" hangingPunct="1"/>
            <a:r>
              <a:rPr lang="nl-NL" altLang="en-US" smtClean="0"/>
              <a:t>Bij inbrengen nooit meer dan 500 ml urine in één keer laten afvloeien. Zorgvrager kan in shock raken.</a:t>
            </a:r>
          </a:p>
          <a:p>
            <a:pPr eaLnBrk="1" hangingPunct="1"/>
            <a:endParaRPr lang="nl-NL" altLang="en-US" b="1" smtClean="0">
              <a:solidFill>
                <a:srgbClr val="FF0000"/>
              </a:solidFill>
            </a:endParaRPr>
          </a:p>
          <a:p>
            <a:pPr eaLnBrk="1" hangingPunct="1"/>
            <a:r>
              <a:rPr lang="nl-NL" altLang="en-US" b="1" smtClean="0">
                <a:solidFill>
                  <a:srgbClr val="FF0000"/>
                </a:solidFill>
              </a:rPr>
              <a:t>Grootste complicatie: urineweginfectie</a:t>
            </a:r>
          </a:p>
        </p:txBody>
      </p:sp>
      <p:sp>
        <p:nvSpPr>
          <p:cNvPr id="26628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Blaasspoelen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nl-NL" altLang="en-US" sz="3000" smtClean="0"/>
              <a:t>Indicaties: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Voorkomen steenaanslag, gruisvorming en blaasstenen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Voorkomen verstoppingen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Verwijderen vlokken/gruis en stolsels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l-NL" altLang="en-US" sz="3000" smtClean="0"/>
              <a:t>Behandelen ontstoken blaaswand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000" smtClean="0">
              <a:hlinkClick r:id="rId2"/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000" smtClean="0">
                <a:hlinkClick r:id="rId2"/>
              </a:rPr>
              <a:t>http://www.instructivity.nl/films-abc.php?filmpje=Blaas%20spoelen&amp;code=Blaasspoelen</a:t>
            </a:r>
            <a:endParaRPr lang="nl-NL" altLang="en-US" sz="3000" smtClean="0"/>
          </a:p>
        </p:txBody>
      </p:sp>
      <p:sp>
        <p:nvSpPr>
          <p:cNvPr id="27652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Materiaal blaasspoelen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Gesloten spoelsysteem&gt; druppelsysteem.</a:t>
            </a:r>
          </a:p>
          <a:p>
            <a:pPr eaLnBrk="1" hangingPunct="1"/>
            <a:r>
              <a:rPr lang="nl-NL" altLang="en-US" smtClean="0"/>
              <a:t>Open spoelsysteem&gt; blaasspuit en spoelzakje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  </a:t>
            </a:r>
            <a:r>
              <a:rPr lang="en-US" altLang="en-US" smtClean="0">
                <a:solidFill>
                  <a:srgbClr val="FF0000"/>
                </a:solidFill>
              </a:rPr>
              <a:t>actief </a:t>
            </a:r>
            <a:r>
              <a:rPr lang="en-US" altLang="en-US" smtClean="0"/>
              <a:t>spoelen: NaCl met iets druk en direct uit laten lopen.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  </a:t>
            </a:r>
            <a:r>
              <a:rPr lang="en-US" altLang="en-US" smtClean="0">
                <a:solidFill>
                  <a:srgbClr val="FF0000"/>
                </a:solidFill>
              </a:rPr>
              <a:t>passief</a:t>
            </a:r>
            <a:r>
              <a:rPr lang="en-US" altLang="en-US" smtClean="0"/>
              <a:t> spoelen: Met citroenzuur( bv Solutio) 15 minuten laten zitten.</a:t>
            </a:r>
            <a:endParaRPr lang="nl-NL" altLang="en-US" smtClean="0"/>
          </a:p>
        </p:txBody>
      </p:sp>
      <p:sp>
        <p:nvSpPr>
          <p:cNvPr id="28676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Soorten blaasspoelvloeistof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nl-NL" altLang="en-US" sz="3600" smtClean="0"/>
              <a:t>NaCl 0,9%</a:t>
            </a:r>
          </a:p>
          <a:p>
            <a:pPr eaLnBrk="1" hangingPunct="1">
              <a:lnSpc>
                <a:spcPct val="80000"/>
              </a:lnSpc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Ter voorkoming van verstopping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Altijd gebruiken bij blaasspoelingen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3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3600" smtClean="0"/>
              <a:t>Koud laten inlopen en direct weer laten aflopen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2000" smtClean="0"/>
          </a:p>
        </p:txBody>
      </p:sp>
      <p:sp>
        <p:nvSpPr>
          <p:cNvPr id="29700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/>
            </a:r>
            <a:br>
              <a:rPr lang="nl-NL" altLang="en-US" sz="3600" smtClean="0"/>
            </a:br>
            <a:r>
              <a:rPr lang="nl-NL" altLang="en-US" sz="3600" smtClean="0"/>
              <a:t>Solutio R FNA</a:t>
            </a:r>
            <a:br>
              <a:rPr lang="nl-NL" altLang="en-US" sz="3600" smtClean="0"/>
            </a:br>
            <a:endParaRPr lang="nl-NL" altLang="en-US" sz="3600" smtClean="0"/>
          </a:p>
        </p:txBody>
      </p:sp>
      <p:sp>
        <p:nvSpPr>
          <p:cNvPr id="307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Bij blaasstenen en gruis</a:t>
            </a:r>
          </a:p>
          <a:p>
            <a:pPr eaLnBrk="1" hangingPunct="1"/>
            <a:r>
              <a:rPr lang="nl-NL" altLang="en-US" smtClean="0"/>
              <a:t>Niet gebruiken bij verstopping katheter</a:t>
            </a:r>
          </a:p>
          <a:p>
            <a:pPr eaLnBrk="1" hangingPunct="1"/>
            <a:r>
              <a:rPr lang="nl-NL" altLang="en-US" smtClean="0"/>
              <a:t>Nooit gebruiken bij blaasontsteking</a:t>
            </a:r>
          </a:p>
          <a:p>
            <a:pPr eaLnBrk="1" hangingPunct="1"/>
            <a:r>
              <a:rPr lang="nl-NL" altLang="en-US" smtClean="0"/>
              <a:t>Nooit bij blaasbloeding</a:t>
            </a:r>
          </a:p>
          <a:p>
            <a:pPr eaLnBrk="1" hangingPunct="1"/>
            <a:r>
              <a:rPr lang="nl-NL" altLang="en-US" smtClean="0"/>
              <a:t>15 min inwerktijd</a:t>
            </a:r>
          </a:p>
          <a:p>
            <a:pPr eaLnBrk="1" hangingPunct="1"/>
            <a:r>
              <a:rPr lang="nl-NL" altLang="en-US" smtClean="0"/>
              <a:t>Nooit langer dan 14 dagen gebruiken</a:t>
            </a:r>
          </a:p>
          <a:p>
            <a:pPr eaLnBrk="1" hangingPunct="1"/>
            <a:r>
              <a:rPr lang="nl-NL" altLang="en-US" smtClean="0"/>
              <a:t>citroenzuur</a:t>
            </a:r>
          </a:p>
          <a:p>
            <a:pPr eaLnBrk="1" hangingPunct="1"/>
            <a:endParaRPr lang="nl-NL" altLang="en-US" smtClean="0"/>
          </a:p>
        </p:txBody>
      </p:sp>
      <p:sp>
        <p:nvSpPr>
          <p:cNvPr id="30724" name="Tijdelijke aanduiding voor voettekst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Solutio G FNA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Minder agressief als solutio 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Kan langer gebruikt worden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smtClean="0"/>
              <a:t>Verder zelfde als solutio R</a:t>
            </a:r>
          </a:p>
        </p:txBody>
      </p:sp>
      <p:sp>
        <p:nvSpPr>
          <p:cNvPr id="31748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Aandachtspunten en observatiepunten blaasspoelen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eaLnBrk="1" hangingPunct="1"/>
            <a:r>
              <a:rPr lang="nl-NL" altLang="en-US" smtClean="0"/>
              <a:t>Spoelvloeistof op lichaamstemperatuur</a:t>
            </a:r>
          </a:p>
          <a:p>
            <a:pPr eaLnBrk="1" hangingPunct="1"/>
            <a:r>
              <a:rPr lang="nl-NL" altLang="en-US" smtClean="0"/>
              <a:t>Zuchten tijdens inlopen</a:t>
            </a:r>
          </a:p>
          <a:p>
            <a:pPr eaLnBrk="1" hangingPunct="1"/>
            <a:r>
              <a:rPr lang="nl-NL" altLang="en-US" smtClean="0"/>
              <a:t>Observeer de teruggelopen spoelvloeistof op kleur, samenstelling en hoeveelheid</a:t>
            </a:r>
          </a:p>
          <a:p>
            <a:pPr eaLnBrk="1" hangingPunct="1"/>
            <a:r>
              <a:rPr lang="nl-NL" altLang="en-US" smtClean="0"/>
              <a:t>Kans op blaaskrampen</a:t>
            </a:r>
          </a:p>
          <a:p>
            <a:pPr eaLnBrk="1" hangingPunct="1"/>
            <a:r>
              <a:rPr lang="nl-NL" altLang="en-US" smtClean="0"/>
              <a:t>Preventieve maatregelen</a:t>
            </a:r>
          </a:p>
        </p:txBody>
      </p:sp>
      <p:sp>
        <p:nvSpPr>
          <p:cNvPr id="32772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Blaaskatheterisatie bij een vrouw</a:t>
            </a:r>
          </a:p>
        </p:txBody>
      </p:sp>
      <p:sp>
        <p:nvSpPr>
          <p:cNvPr id="1536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nl-NL" altLang="en-US" dirty="0" smtClean="0"/>
              <a:t>Verblijfskatheter/éénmalig katheter inbrengen: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Voorbehouden </a:t>
            </a:r>
            <a:r>
              <a:rPr lang="nl-NL" altLang="en-US" dirty="0" smtClean="0"/>
              <a:t>risicovolle handeling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Uitvoeringsverzoek</a:t>
            </a:r>
            <a:endParaRPr lang="nl-NL" altLang="en-US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Bekwaam</a:t>
            </a:r>
            <a:r>
              <a:rPr lang="nl-NL" altLang="en-US" dirty="0" smtClean="0"/>
              <a:t>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nl-NL" altLang="en-US" dirty="0" smtClean="0"/>
              <a:t> Steriele </a:t>
            </a:r>
            <a:r>
              <a:rPr lang="nl-NL" altLang="en-US" dirty="0" smtClean="0"/>
              <a:t>handeling!!!</a:t>
            </a:r>
          </a:p>
          <a:p>
            <a:pPr marL="0" indent="0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nl-NL" altLang="en-US" dirty="0" smtClean="0"/>
              <a:t>Blaasspoelen: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l-NL" altLang="en-US" dirty="0" smtClean="0"/>
              <a:t>Risicovolle handeling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l-NL" altLang="en-US" dirty="0" smtClean="0"/>
              <a:t>uitvoeringsverzoek</a:t>
            </a:r>
          </a:p>
        </p:txBody>
      </p:sp>
      <p:sp>
        <p:nvSpPr>
          <p:cNvPr id="15364" name="Tijdelijke aanduiding voor voettekst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Indicaties blaaskatheter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76872"/>
            <a:ext cx="7772400" cy="381912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Incontinentie</a:t>
            </a:r>
            <a:r>
              <a:rPr lang="nl-NL" altLang="en-US" sz="2400" dirty="0" smtClean="0"/>
              <a:t>, alleen bij zwaarwegende en bijkomende argumenten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Zorgvrager </a:t>
            </a:r>
            <a:r>
              <a:rPr lang="nl-NL" altLang="en-US" sz="2400" dirty="0" smtClean="0"/>
              <a:t>is niet in staat blaas op natuurlijke wijze te ledigen, retentie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Nagaan </a:t>
            </a:r>
            <a:r>
              <a:rPr lang="nl-NL" altLang="en-US" sz="2400" dirty="0" smtClean="0"/>
              <a:t>of blaas helemaal leeg is na urineren&gt; éénmalig katheteriseren( intermitterend)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Inbrengen </a:t>
            </a:r>
            <a:r>
              <a:rPr lang="nl-NL" altLang="en-US" sz="2400" dirty="0" smtClean="0"/>
              <a:t>van medicijnen via katheter</a:t>
            </a:r>
          </a:p>
          <a:p>
            <a:pPr marL="273050" indent="-273050" eaLnBrk="1" hangingPunct="1">
              <a:buClr>
                <a:srgbClr val="9BBB59"/>
              </a:buClr>
              <a:buFont typeface="Wingdings 2" panose="05020102010507070707" pitchFamily="18" charset="2"/>
              <a:buNone/>
            </a:pPr>
            <a:endParaRPr lang="nl-NL" altLang="en-US" sz="2800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Soorten blaaskatheters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nl-NL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nl-NL" altLang="en-US" dirty="0" smtClean="0"/>
              <a:t>Eenmalige katheterisatie – </a:t>
            </a:r>
            <a:r>
              <a:rPr lang="nl-NL" altLang="en-US" dirty="0" err="1" smtClean="0"/>
              <a:t>Eénwegskatheter</a:t>
            </a:r>
            <a:endParaRPr lang="nl-NL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nl-NL" altLang="en-US" dirty="0" smtClean="0"/>
              <a:t>Verblijfskatheter – </a:t>
            </a:r>
            <a:r>
              <a:rPr lang="nl-NL" altLang="en-US" dirty="0" err="1" smtClean="0"/>
              <a:t>Tweewegskatheter</a:t>
            </a:r>
            <a:endParaRPr lang="nl-NL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nl-NL" altLang="en-US" dirty="0" smtClean="0"/>
              <a:t>Katheter om continu te </a:t>
            </a:r>
            <a:r>
              <a:rPr lang="nl-NL" altLang="en-US" dirty="0" smtClean="0"/>
              <a:t>spoelen - </a:t>
            </a:r>
            <a:r>
              <a:rPr lang="nl-NL" altLang="en-US" dirty="0" err="1" smtClean="0"/>
              <a:t>Driewegskatheter</a:t>
            </a:r>
            <a:endParaRPr lang="nl-NL" altLang="en-US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dirty="0" smtClean="0"/>
              <a:t>Maat wordt aangegeven met </a:t>
            </a:r>
            <a:r>
              <a:rPr lang="nl-NL" altLang="en-US" dirty="0" smtClean="0"/>
              <a:t>CH</a:t>
            </a:r>
            <a:r>
              <a:rPr lang="nl-NL" altLang="en-US" dirty="0" smtClean="0"/>
              <a:t>( </a:t>
            </a:r>
            <a:r>
              <a:rPr lang="nl-NL" altLang="en-US" dirty="0" err="1" smtClean="0"/>
              <a:t>Charrïère</a:t>
            </a:r>
            <a:r>
              <a:rPr lang="nl-NL" altLang="en-US" dirty="0" smtClean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dirty="0" smtClean="0"/>
              <a:t>1 CH= 1/3 mm diameter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dirty="0" smtClean="0"/>
              <a:t>Gangbare maten 14-16 CH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dirty="0" smtClean="0"/>
          </a:p>
        </p:txBody>
      </p:sp>
      <p:pic>
        <p:nvPicPr>
          <p:cNvPr id="18437" name="Picture 6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49"/>
          <a:stretch/>
        </p:blipFill>
        <p:spPr bwMode="auto">
          <a:xfrm>
            <a:off x="6300192" y="4797152"/>
            <a:ext cx="2238202" cy="1560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Materialen blaaskatheters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8096" y="2286000"/>
            <a:ext cx="8196392" cy="2727176"/>
          </a:xfrm>
        </p:spPr>
        <p:txBody>
          <a:bodyPr/>
          <a:lstStyle/>
          <a:p>
            <a:pPr eaLnBrk="1" hangingPunct="1"/>
            <a:r>
              <a:rPr lang="nl-NL" altLang="en-US" dirty="0" smtClean="0"/>
              <a:t>PVC &gt; </a:t>
            </a:r>
            <a:r>
              <a:rPr lang="nl-NL" altLang="en-US" dirty="0" smtClean="0"/>
              <a:t>korstvorming, storend in beweging</a:t>
            </a:r>
          </a:p>
          <a:p>
            <a:pPr eaLnBrk="1" hangingPunct="1"/>
            <a:r>
              <a:rPr lang="nl-NL" altLang="en-US" dirty="0" smtClean="0"/>
              <a:t>Latex &gt; zacht/soepel, niet </a:t>
            </a:r>
            <a:r>
              <a:rPr lang="nl-NL" altLang="en-US" dirty="0" smtClean="0"/>
              <a:t>voor lang gebruik</a:t>
            </a:r>
          </a:p>
          <a:p>
            <a:pPr eaLnBrk="1" hangingPunct="1"/>
            <a:r>
              <a:rPr lang="nl-NL" altLang="en-US" dirty="0" smtClean="0"/>
              <a:t>Siliconen &gt; </a:t>
            </a:r>
            <a:r>
              <a:rPr lang="nl-NL" altLang="en-US" dirty="0" smtClean="0"/>
              <a:t>verblijfskath. Tot 2 </a:t>
            </a:r>
            <a:r>
              <a:rPr lang="nl-NL" altLang="en-US" dirty="0" err="1" smtClean="0"/>
              <a:t>mnd</a:t>
            </a:r>
            <a:r>
              <a:rPr lang="nl-NL" altLang="en-US" dirty="0" smtClean="0"/>
              <a:t> blijven </a:t>
            </a:r>
            <a:r>
              <a:rPr lang="nl-NL" altLang="en-US" dirty="0" smtClean="0"/>
              <a:t>zitten &gt; </a:t>
            </a:r>
            <a:r>
              <a:rPr lang="nl-NL" altLang="en-US" dirty="0" smtClean="0"/>
              <a:t>stug</a:t>
            </a:r>
          </a:p>
          <a:p>
            <a:pPr eaLnBrk="1" hangingPunct="1"/>
            <a:endParaRPr lang="nl-NL" altLang="en-US" dirty="0" smtClean="0"/>
          </a:p>
          <a:p>
            <a:pPr eaLnBrk="1" hangingPunct="1"/>
            <a:r>
              <a:rPr lang="nl-NL" altLang="en-US" dirty="0" smtClean="0"/>
              <a:t>Eenmalig( intermitterend) katheteriseren: pvc </a:t>
            </a:r>
            <a:r>
              <a:rPr lang="nl-NL" altLang="en-US" dirty="0" smtClean="0"/>
              <a:t>kath. soms </a:t>
            </a:r>
            <a:r>
              <a:rPr lang="nl-NL" altLang="en-US" dirty="0" smtClean="0"/>
              <a:t>4 a 5 keer per dag.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nl-NL" altLang="en-US" dirty="0" smtClean="0"/>
          </a:p>
        </p:txBody>
      </p:sp>
      <p:pic>
        <p:nvPicPr>
          <p:cNvPr id="19461" name="Picture 6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581128"/>
            <a:ext cx="172878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Katheterballon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en-US" sz="2400" dirty="0" smtClean="0"/>
              <a:t>Op katheter staat volume. Bv 5-15 ml.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z="2400" dirty="0" smtClean="0"/>
              <a:t>Vullen met </a:t>
            </a:r>
            <a:r>
              <a:rPr lang="nl-NL" altLang="en-US" sz="2400" dirty="0" err="1" smtClean="0"/>
              <a:t>aquadest</a:t>
            </a:r>
            <a:r>
              <a:rPr lang="nl-NL" altLang="en-US" sz="2400" dirty="0" smtClean="0"/>
              <a:t> of kraanwater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z="2400" dirty="0" smtClean="0"/>
              <a:t>Bij siliconenkath. controle ballon voor inbrengen.</a:t>
            </a:r>
          </a:p>
          <a:p>
            <a:pPr eaLnBrk="1" hangingPunct="1">
              <a:lnSpc>
                <a:spcPct val="90000"/>
              </a:lnSpc>
            </a:pPr>
            <a:r>
              <a:rPr lang="nl-NL" altLang="en-US" sz="2400" dirty="0" smtClean="0"/>
              <a:t>Ballon vullen met maximale volume( bv 10 ml), daarna uithalen wat er uiteindelijk voorgeschreven is. Ballon wordt zo optimaal opgevuld.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nl-NL" alt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nl-NL" altLang="en-US" sz="2400" dirty="0"/>
              <a:t> </a:t>
            </a:r>
            <a:r>
              <a:rPr lang="nl-NL" altLang="en-US" sz="2400" dirty="0" smtClean="0"/>
              <a:t>Oefenen </a:t>
            </a:r>
            <a:r>
              <a:rPr lang="nl-NL" altLang="en-US" sz="2400" dirty="0" smtClean="0"/>
              <a:t>met ballon vullen!!</a:t>
            </a:r>
          </a:p>
        </p:txBody>
      </p:sp>
      <p:sp>
        <p:nvSpPr>
          <p:cNvPr id="20484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Glijmiddel</a:t>
            </a: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Gebruik bij blaaskatheterisatie bij vrouw een lidocaïne bevattende glijstof</a:t>
            </a:r>
          </a:p>
          <a:p>
            <a:pPr eaLnBrk="1" hangingPunct="1"/>
            <a:r>
              <a:rPr lang="nl-NL" altLang="en-US" smtClean="0"/>
              <a:t>Breng dit aan op urethra opening</a:t>
            </a:r>
          </a:p>
          <a:p>
            <a:pPr eaLnBrk="1" hangingPunct="1"/>
            <a:r>
              <a:rPr lang="nl-NL" altLang="en-US" smtClean="0"/>
              <a:t>Inwerktijd 5-7 minuten</a:t>
            </a:r>
          </a:p>
        </p:txBody>
      </p:sp>
      <p:sp>
        <p:nvSpPr>
          <p:cNvPr id="21508" name="Tijdelijke aanduiding voor voettekst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0" y="3716338"/>
            <a:ext cx="3140075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Urine opvangzak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Dag -en nachtzak</a:t>
            </a:r>
          </a:p>
          <a:p>
            <a:pPr eaLnBrk="1" hangingPunct="1"/>
            <a:r>
              <a:rPr lang="nl-NL" altLang="en-US" smtClean="0"/>
              <a:t>Met terugslagklep</a:t>
            </a:r>
          </a:p>
          <a:p>
            <a:pPr eaLnBrk="1" hangingPunct="1"/>
            <a:r>
              <a:rPr lang="nl-NL" altLang="en-US" smtClean="0"/>
              <a:t>Met of zonder aftapkraan</a:t>
            </a:r>
          </a:p>
          <a:p>
            <a:pPr eaLnBrk="1" hangingPunct="1"/>
            <a:r>
              <a:rPr lang="nl-NL" altLang="en-US" smtClean="0"/>
              <a:t>Doorkoppelen</a:t>
            </a:r>
          </a:p>
          <a:p>
            <a:pPr eaLnBrk="1" hangingPunct="1"/>
            <a:r>
              <a:rPr lang="nl-NL" altLang="en-US" smtClean="0"/>
              <a:t>Slanglengtes</a:t>
            </a:r>
          </a:p>
          <a:p>
            <a:pPr eaLnBrk="1" hangingPunct="1"/>
            <a:r>
              <a:rPr lang="nl-NL" altLang="en-US" smtClean="0"/>
              <a:t>Met of zonder non woven achterkant</a:t>
            </a:r>
          </a:p>
          <a:p>
            <a:pPr eaLnBrk="1" hangingPunct="1"/>
            <a:r>
              <a:rPr lang="nl-NL" altLang="en-US" smtClean="0"/>
              <a:t>Met maatverdeling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Aandachtpunten bij gebruik urineopvangzak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Desinfectie aansluitpunten</a:t>
            </a:r>
          </a:p>
          <a:p>
            <a:pPr eaLnBrk="1" hangingPunct="1"/>
            <a:r>
              <a:rPr lang="nl-NL" altLang="en-US" smtClean="0"/>
              <a:t>Bevestigen opvangzak</a:t>
            </a:r>
          </a:p>
          <a:p>
            <a:pPr eaLnBrk="1" hangingPunct="1"/>
            <a:r>
              <a:rPr lang="nl-NL" altLang="en-US" smtClean="0"/>
              <a:t>Legen opvangzak</a:t>
            </a:r>
          </a:p>
          <a:p>
            <a:pPr eaLnBrk="1" hangingPunct="1"/>
            <a:r>
              <a:rPr lang="nl-NL" altLang="en-US" smtClean="0"/>
              <a:t>Verwisselen opvangzak en hergebruik</a:t>
            </a:r>
          </a:p>
        </p:txBody>
      </p:sp>
      <p:sp>
        <p:nvSpPr>
          <p:cNvPr id="23556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3557" name="Picture 5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868863"/>
            <a:ext cx="1627187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252</TotalTime>
  <Words>482</Words>
  <Application>Microsoft Office PowerPoint</Application>
  <PresentationFormat>Diavoorstelling (4:3)</PresentationFormat>
  <Paragraphs>115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5" baseType="lpstr">
      <vt:lpstr>Verdana</vt:lpstr>
      <vt:lpstr>Arial</vt:lpstr>
      <vt:lpstr>Calibri</vt:lpstr>
      <vt:lpstr>ＭＳ Ｐゴシック</vt:lpstr>
      <vt:lpstr>Wingdings 2</vt:lpstr>
      <vt:lpstr>Wingdings</vt:lpstr>
      <vt:lpstr>Integraal</vt:lpstr>
      <vt:lpstr>Zorg voor urineren</vt:lpstr>
      <vt:lpstr>Blaaskatheterisatie bij een vrouw</vt:lpstr>
      <vt:lpstr>Indicaties blaaskatheter</vt:lpstr>
      <vt:lpstr>Soorten blaaskatheters</vt:lpstr>
      <vt:lpstr>Materialen blaaskatheters</vt:lpstr>
      <vt:lpstr>Katheterballon</vt:lpstr>
      <vt:lpstr>Glijmiddel</vt:lpstr>
      <vt:lpstr>Urine opvangzak</vt:lpstr>
      <vt:lpstr>Aandachtpunten bij gebruik urineopvangzak</vt:lpstr>
      <vt:lpstr>Grootste complicatie:                          Bacteriuri</vt:lpstr>
      <vt:lpstr>Katheterzorg</vt:lpstr>
      <vt:lpstr>Complicaties</vt:lpstr>
      <vt:lpstr>Blaasspoelen</vt:lpstr>
      <vt:lpstr>Materiaal blaasspoelen</vt:lpstr>
      <vt:lpstr>Soorten blaasspoelvloeistof</vt:lpstr>
      <vt:lpstr> Solutio R FNA </vt:lpstr>
      <vt:lpstr>Solutio G FNA</vt:lpstr>
      <vt:lpstr>Aandachtspunten en observatiepunten blaasspoelen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Observeren,controleren en verzorgen van blaaskatheters.</dc:title>
  <dc:creator>Eric</dc:creator>
  <cp:lastModifiedBy>Charlotte Verhagen</cp:lastModifiedBy>
  <cp:revision>46</cp:revision>
  <dcterms:created xsi:type="dcterms:W3CDTF">2010-11-30T20:48:05Z</dcterms:created>
  <dcterms:modified xsi:type="dcterms:W3CDTF">2017-06-30T07:50:30Z</dcterms:modified>
</cp:coreProperties>
</file>